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9"/>
  </p:notesMasterIdLst>
  <p:sldIdLst>
    <p:sldId id="340" r:id="rId2"/>
    <p:sldId id="305" r:id="rId3"/>
    <p:sldId id="341" r:id="rId4"/>
    <p:sldId id="404" r:id="rId5"/>
    <p:sldId id="405" r:id="rId6"/>
    <p:sldId id="406" r:id="rId7"/>
    <p:sldId id="407" r:id="rId8"/>
    <p:sldId id="408" r:id="rId9"/>
    <p:sldId id="409" r:id="rId10"/>
    <p:sldId id="338" r:id="rId11"/>
    <p:sldId id="410" r:id="rId12"/>
    <p:sldId id="411" r:id="rId13"/>
    <p:sldId id="412" r:id="rId14"/>
    <p:sldId id="413" r:id="rId15"/>
    <p:sldId id="414" r:id="rId16"/>
    <p:sldId id="342" r:id="rId17"/>
    <p:sldId id="415" r:id="rId18"/>
    <p:sldId id="416" r:id="rId19"/>
    <p:sldId id="417" r:id="rId20"/>
    <p:sldId id="418" r:id="rId21"/>
    <p:sldId id="419" r:id="rId22"/>
    <p:sldId id="349" r:id="rId23"/>
    <p:sldId id="420" r:id="rId24"/>
    <p:sldId id="421" r:id="rId25"/>
    <p:sldId id="422" r:id="rId26"/>
    <p:sldId id="365" r:id="rId27"/>
    <p:sldId id="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9/26/2023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9/26/2023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9/26/2023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9/26/2023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9/26/2023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9/26/2023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9/26/2023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9/26/2023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9/26/2023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9/26/2023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9/26/2023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9/26/2023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plandemicseries.com/plandemic-2-indoctornation/" TargetMode="Externa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landemicseries.com/plandemic-2-indoctornation/"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Q0oIhnuNy2c"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hyperlink" Target="https://plandemicseries.com/plandemic-2-indoctornatio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newsmaxtv.com/Shows/Chris-Plante-Right-Squad/vid/1_eww9zsjv"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media.gab.com/system/media_attachments/files/116/895/465/playable/bcfe67a165e6348c.mp4?utm_source=substack&amp;utm_medium=emai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text=Injury%20or%20illness%20caused%20by,under%20wraps%20%E2%80%94%20and%20they%20are"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ourworldindata.org/grapher/excess-mortality-p-scores-average-baseline?country=~USA" TargetMode="External"/><Relationship Id="rId4" Type="http://schemas.openxmlformats.org/officeDocument/2006/relationships/hyperlink" Target="https://www.israelnationalnews.com/news/31709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bleref.com/Revelation/17/Revelation-17-5.html" TargetMode="External"/><Relationship Id="rId2" Type="http://schemas.openxmlformats.org/officeDocument/2006/relationships/hyperlink" Target="https://www.bibleref.com/Revelation/17/Revelation-17-1.html"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s://www.youtube.com/watch?v=Rk9BAQ7bDwQ"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JoK5wngEL0"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watch?v=GuPZ5nAFjVc" TargetMode="External"/><Relationship Id="rId5" Type="http://schemas.openxmlformats.org/officeDocument/2006/relationships/hyperlink" Target="https://www.youtube.com/watch?v=wLFGRTg4vVg"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Where?  Mystery Babylon</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D44-EF9B-C605-6AE2-7A8D72208658}"/>
              </a:ext>
            </a:extLst>
          </p:cNvPr>
          <p:cNvSpPr>
            <a:spLocks noGrp="1"/>
          </p:cNvSpPr>
          <p:nvPr>
            <p:ph type="ctrTitle" idx="4294967295"/>
          </p:nvPr>
        </p:nvSpPr>
        <p:spPr>
          <a:xfrm>
            <a:off x="1428206" y="1041400"/>
            <a:ext cx="9144000" cy="2387600"/>
          </a:xfrm>
        </p:spPr>
        <p:txBody>
          <a:bodyPr>
            <a:normAutofit fontScale="90000"/>
          </a:bodyPr>
          <a:lstStyle/>
          <a:p>
            <a:pPr algn="ct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a:t>
            </a:r>
            <a:r>
              <a:rPr lang="en-US" sz="40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America is the center of evil, </a:t>
            </a:r>
            <a:br>
              <a:rPr lang="en-US" sz="40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0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by design.</a:t>
            </a: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sz="4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94292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9C8BCE80-4E4B-CD49-EED9-782CADC62B7E}"/>
              </a:ext>
            </a:extLst>
          </p:cNvPr>
          <p:cNvPicPr>
            <a:picLocks noChangeAspect="1"/>
          </p:cNvPicPr>
          <p:nvPr/>
        </p:nvPicPr>
        <p:blipFill rotWithShape="1">
          <a:blip r:embed="rId3">
            <a:alphaModFix/>
          </a:blip>
          <a:src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1A35E-54C5-03A6-BB14-D99849BF39E0}"/>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u="none" strike="noStrike" dirty="0">
                <a:solidFill>
                  <a:srgbClr val="FFFFFF"/>
                </a:solidFill>
                <a:effectLst/>
              </a:rPr>
              <a:t>Has medicine become an idol in the U.S.?</a:t>
            </a:r>
            <a:br>
              <a:rPr lang="en-US" dirty="0">
                <a:solidFill>
                  <a:srgbClr val="FFFFFF"/>
                </a:solidFill>
                <a:effectLst/>
              </a:rPr>
            </a:br>
            <a:endParaRPr lang="en-US" dirty="0">
              <a:solidFill>
                <a:srgbClr val="FFFFFF"/>
              </a:solidFill>
            </a:endParaRPr>
          </a:p>
        </p:txBody>
      </p:sp>
    </p:spTree>
    <p:extLst>
      <p:ext uri="{BB962C8B-B14F-4D97-AF65-F5344CB8AC3E}">
        <p14:creationId xmlns:p14="http://schemas.microsoft.com/office/powerpoint/2010/main" val="211165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6" name="Rectangle 25">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oup 29">
            <a:extLst>
              <a:ext uri="{FF2B5EF4-FFF2-40B4-BE49-F238E27FC236}">
                <a16:creationId xmlns:a16="http://schemas.microsoft.com/office/drawing/2014/main" id="{669174FE-3D8A-43AE-9AA6-F7CC0231E4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17738"/>
            <a:ext cx="7724071" cy="6858000"/>
            <a:chOff x="4464881" y="0"/>
            <a:chExt cx="7724071" cy="6858000"/>
          </a:xfrm>
        </p:grpSpPr>
        <p:pic>
          <p:nvPicPr>
            <p:cNvPr id="31" name="Picture 30">
              <a:extLst>
                <a:ext uri="{FF2B5EF4-FFF2-40B4-BE49-F238E27FC236}">
                  <a16:creationId xmlns:a16="http://schemas.microsoft.com/office/drawing/2014/main" id="{65201DDB-E210-4E8B-ACB8-22D30EB47AB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2" name="Picture 31">
              <a:extLst>
                <a:ext uri="{FF2B5EF4-FFF2-40B4-BE49-F238E27FC236}">
                  <a16:creationId xmlns:a16="http://schemas.microsoft.com/office/drawing/2014/main" id="{55EC46E0-E512-407E-8AFC-1333D35725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4" name="Picture 3" descr="Close-up of hopscotch on a sidewalk">
            <a:extLst>
              <a:ext uri="{FF2B5EF4-FFF2-40B4-BE49-F238E27FC236}">
                <a16:creationId xmlns:a16="http://schemas.microsoft.com/office/drawing/2014/main" id="{834F641F-5887-4BE6-7BAD-B629291DB826}"/>
              </a:ext>
            </a:extLst>
          </p:cNvPr>
          <p:cNvPicPr>
            <a:picLocks noChangeAspect="1"/>
          </p:cNvPicPr>
          <p:nvPr/>
        </p:nvPicPr>
        <p:blipFill rotWithShape="1">
          <a:blip r:embed="rId5">
            <a:alphaModFix amt="60000"/>
          </a:blip>
          <a:srcRect l="20328" r="20327" b="-1"/>
          <a:stretch/>
        </p:blipFill>
        <p:spPr>
          <a:xfrm>
            <a:off x="20" y="10"/>
            <a:ext cx="6095980" cy="6856614"/>
          </a:xfrm>
          <a:prstGeom prst="rect">
            <a:avLst/>
          </a:prstGeom>
        </p:spPr>
      </p:pic>
      <p:pic>
        <p:nvPicPr>
          <p:cNvPr id="17" name="Picture Placeholder 16" descr="Runner with prosthetic arm at race line">
            <a:extLst>
              <a:ext uri="{FF2B5EF4-FFF2-40B4-BE49-F238E27FC236}">
                <a16:creationId xmlns:a16="http://schemas.microsoft.com/office/drawing/2014/main" id="{4ABDAFBF-3297-5E9F-D9E3-E33A343D8182}"/>
              </a:ext>
            </a:extLst>
          </p:cNvPr>
          <p:cNvPicPr>
            <a:picLocks noGrp="1" noChangeAspect="1"/>
          </p:cNvPicPr>
          <p:nvPr>
            <p:ph type="pic" idx="1"/>
          </p:nvPr>
        </p:nvPicPr>
        <p:blipFill rotWithShape="1">
          <a:blip r:embed="rId6">
            <a:alphaModFix amt="60000"/>
            <a:extLst>
              <a:ext uri="{28A0092B-C50C-407E-A947-70E740481C1C}">
                <a14:useLocalDpi xmlns:a14="http://schemas.microsoft.com/office/drawing/2010/main" val="0"/>
              </a:ext>
            </a:extLst>
          </a:blip>
          <a:srcRect l="16575" r="24079" b="-1"/>
          <a:stretch/>
        </p:blipFill>
        <p:spPr>
          <a:xfrm>
            <a:off x="6096000" y="8858"/>
            <a:ext cx="6096000" cy="6856624"/>
          </a:xfrm>
          <a:prstGeom prst="rect">
            <a:avLst/>
          </a:prstGeom>
        </p:spPr>
      </p:pic>
      <p:sp>
        <p:nvSpPr>
          <p:cNvPr id="2" name="Title 1">
            <a:extLst>
              <a:ext uri="{FF2B5EF4-FFF2-40B4-BE49-F238E27FC236}">
                <a16:creationId xmlns:a16="http://schemas.microsoft.com/office/drawing/2014/main" id="{F728EDBF-941A-B359-F3C4-C664FDD3F839}"/>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r>
              <a:rPr lang="en-US" sz="5200">
                <a:solidFill>
                  <a:srgbClr val="FFFFFF"/>
                </a:solidFill>
              </a:rPr>
              <a:t>How did it start? </a:t>
            </a:r>
            <a:br>
              <a:rPr lang="en-US" sz="5200">
                <a:solidFill>
                  <a:srgbClr val="FFFFFF"/>
                </a:solidFill>
              </a:rPr>
            </a:br>
            <a:endParaRPr lang="en-US" sz="5200">
              <a:solidFill>
                <a:srgbClr val="FFFFFF"/>
              </a:solidFill>
            </a:endParaRPr>
          </a:p>
        </p:txBody>
      </p:sp>
      <p:sp>
        <p:nvSpPr>
          <p:cNvPr id="13" name="Text Placeholder 12">
            <a:extLst>
              <a:ext uri="{FF2B5EF4-FFF2-40B4-BE49-F238E27FC236}">
                <a16:creationId xmlns:a16="http://schemas.microsoft.com/office/drawing/2014/main" id="{8CE4D2D8-457A-D84F-183F-95E7228A6C08}"/>
              </a:ext>
            </a:extLst>
          </p:cNvPr>
          <p:cNvSpPr>
            <a:spLocks noGrp="1"/>
          </p:cNvSpPr>
          <p:nvPr>
            <p:ph type="body" sz="half" idx="2"/>
          </p:nvPr>
        </p:nvSpPr>
        <p:spPr>
          <a:xfrm>
            <a:off x="838200" y="4074515"/>
            <a:ext cx="7583133" cy="1279124"/>
          </a:xfrm>
        </p:spPr>
        <p:txBody>
          <a:bodyPr vert="horz" lIns="91440" tIns="45720" rIns="91440" bIns="45720" rtlCol="0">
            <a:normAutofit/>
          </a:bodyPr>
          <a:lstStyle/>
          <a:p>
            <a:pPr defTabSz="914400"/>
            <a:br>
              <a:rPr lang="en-US" sz="2000" dirty="0">
                <a:solidFill>
                  <a:srgbClr val="FFFFFF"/>
                </a:solidFill>
              </a:rPr>
            </a:br>
            <a:r>
              <a:rPr lang="en-US" sz="1400" u="sng" dirty="0">
                <a:solidFill>
                  <a:srgbClr val="FFFFFF"/>
                </a:solidFill>
                <a:hlinkClick r:id="rId7"/>
              </a:rPr>
              <a:t>https://plandemicseries.com/plandemic-2-indoctornation</a:t>
            </a:r>
            <a:r>
              <a:rPr lang="en-US" sz="2000" u="sng" dirty="0">
                <a:solidFill>
                  <a:srgbClr val="FFFFFF"/>
                </a:solidFill>
                <a:hlinkClick r:id="rId7"/>
              </a:rPr>
              <a:t>/</a:t>
            </a:r>
            <a:br>
              <a:rPr lang="en-US" sz="2000" u="none" strike="noStrike" dirty="0">
                <a:solidFill>
                  <a:srgbClr val="FFFFFF"/>
                </a:solidFill>
                <a:effectLst/>
              </a:rPr>
            </a:br>
            <a:endParaRPr lang="en-US" sz="2000" dirty="0">
              <a:solidFill>
                <a:srgbClr val="FFFFFF"/>
              </a:solidFill>
            </a:endParaRPr>
          </a:p>
        </p:txBody>
      </p:sp>
    </p:spTree>
    <p:extLst>
      <p:ext uri="{BB962C8B-B14F-4D97-AF65-F5344CB8AC3E}">
        <p14:creationId xmlns:p14="http://schemas.microsoft.com/office/powerpoint/2010/main" val="23013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E8917-4027-12EF-ED1F-DB0B5B894E9F}"/>
              </a:ext>
            </a:extLst>
          </p:cNvPr>
          <p:cNvSpPr>
            <a:spLocks noGrp="1"/>
          </p:cNvSpPr>
          <p:nvPr>
            <p:ph type="title"/>
          </p:nvPr>
        </p:nvSpPr>
        <p:spPr/>
        <p:txBody>
          <a:bodyPr>
            <a:noAutofit/>
          </a:bodyPr>
          <a:lstStyle/>
          <a:p>
            <a:r>
              <a:rPr lang="en-US" sz="5400" u="none" strike="noStrike" kern="100" dirty="0">
                <a:solidFill>
                  <a:srgbClr val="0563C1"/>
                </a:solidFill>
                <a:effectLst/>
                <a:ea typeface="Times New Roman" panose="02020603050405020304" pitchFamily="18" charset="0"/>
                <a:cs typeface="Times New Roman" panose="02020603050405020304" pitchFamily="18" charset="0"/>
              </a:rPr>
              <a:t>Where has it gone?</a:t>
            </a:r>
            <a:br>
              <a:rPr lang="en-US" sz="5400" kern="100" dirty="0">
                <a:effectLst/>
                <a:ea typeface="Calibri" panose="020F0502020204030204" pitchFamily="34" charset="0"/>
                <a:cs typeface="Times New Roman" panose="02020603050405020304" pitchFamily="18" charset="0"/>
              </a:rPr>
            </a:br>
            <a:r>
              <a:rPr lang="en-US" sz="1400" u="sng" kern="10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https://plandemicseries.com/plandemic-2-indoctornation/</a:t>
            </a:r>
            <a:r>
              <a:rPr lang="en-US" sz="1400" u="none" strike="noStrike" kern="10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7" name="Content Placeholder 6">
            <a:extLst>
              <a:ext uri="{FF2B5EF4-FFF2-40B4-BE49-F238E27FC236}">
                <a16:creationId xmlns:a16="http://schemas.microsoft.com/office/drawing/2014/main" id="{FEA2D46B-BC8A-EBDF-CE82-80C13D86EF01}"/>
              </a:ext>
            </a:extLst>
          </p:cNvPr>
          <p:cNvPicPr>
            <a:picLocks noGrp="1" noChangeAspect="1"/>
          </p:cNvPicPr>
          <p:nvPr>
            <p:ph sz="half" idx="1"/>
          </p:nvPr>
        </p:nvPicPr>
        <p:blipFill>
          <a:blip r:embed="rId3"/>
          <a:stretch>
            <a:fillRect/>
          </a:stretch>
        </p:blipFill>
        <p:spPr>
          <a:xfrm>
            <a:off x="845049" y="1825625"/>
            <a:ext cx="4788489" cy="4351338"/>
          </a:xfrm>
        </p:spPr>
      </p:pic>
      <p:sp>
        <p:nvSpPr>
          <p:cNvPr id="5" name="Content Placeholder 4">
            <a:extLst>
              <a:ext uri="{FF2B5EF4-FFF2-40B4-BE49-F238E27FC236}">
                <a16:creationId xmlns:a16="http://schemas.microsoft.com/office/drawing/2014/main" id="{304A429B-B573-4A41-C411-21ED0891A432}"/>
              </a:ext>
            </a:extLst>
          </p:cNvPr>
          <p:cNvSpPr>
            <a:spLocks noGrp="1"/>
          </p:cNvSpPr>
          <p:nvPr>
            <p:ph sz="half" idx="2"/>
          </p:nvPr>
        </p:nvSpPr>
        <p:spPr/>
        <p:txBody>
          <a:bodyPr>
            <a:normAutofit lnSpcReduction="10000"/>
          </a:bodyPr>
          <a:lstStyle/>
          <a:p>
            <a:pPr algn="l">
              <a:buFont typeface="Arial" panose="020B0604020202020204" pitchFamily="34" charset="0"/>
              <a:buChar char="•"/>
            </a:pPr>
            <a:r>
              <a:rPr lang="en-US" b="0" i="0" dirty="0">
                <a:solidFill>
                  <a:srgbClr val="333333"/>
                </a:solidFill>
                <a:effectLst/>
                <a:latin typeface="Open Sans" panose="020B0606030504020204" pitchFamily="34" charset="0"/>
              </a:rPr>
              <a:t>There were about </a:t>
            </a:r>
            <a:r>
              <a:rPr lang="en-US" b="1" i="0" dirty="0">
                <a:solidFill>
                  <a:srgbClr val="333333"/>
                </a:solidFill>
                <a:effectLst/>
                <a:latin typeface="Open Sans" panose="020B0606030504020204" pitchFamily="34" charset="0"/>
              </a:rPr>
              <a:t>4.73 billion prescriptions</a:t>
            </a:r>
            <a:r>
              <a:rPr lang="en-US" b="0" i="0" dirty="0">
                <a:solidFill>
                  <a:srgbClr val="333333"/>
                </a:solidFill>
                <a:effectLst/>
                <a:latin typeface="Open Sans" panose="020B0606030504020204" pitchFamily="34" charset="0"/>
              </a:rPr>
              <a:t> dispensed in the U.S. in 2022</a:t>
            </a:r>
          </a:p>
          <a:p>
            <a:pPr algn="l">
              <a:buFont typeface="Arial" panose="020B0604020202020204" pitchFamily="34" charset="0"/>
              <a:buChar char="•"/>
            </a:pPr>
            <a:r>
              <a:rPr lang="en-US" b="0" i="0" dirty="0">
                <a:solidFill>
                  <a:srgbClr val="333333"/>
                </a:solidFill>
                <a:effectLst/>
                <a:latin typeface="Open Sans" panose="020B0606030504020204" pitchFamily="34" charset="0"/>
              </a:rPr>
              <a:t>The U.S. pharmaceutical industry makes up </a:t>
            </a:r>
            <a:r>
              <a:rPr lang="en-US" b="1" i="0" dirty="0">
                <a:solidFill>
                  <a:srgbClr val="333333"/>
                </a:solidFill>
                <a:effectLst/>
                <a:latin typeface="Open Sans" panose="020B0606030504020204" pitchFamily="34" charset="0"/>
              </a:rPr>
              <a:t>43.7%</a:t>
            </a:r>
            <a:r>
              <a:rPr lang="en-US" b="0" i="0" dirty="0">
                <a:solidFill>
                  <a:srgbClr val="333333"/>
                </a:solidFill>
                <a:effectLst/>
                <a:latin typeface="Open Sans" panose="020B0606030504020204" pitchFamily="34" charset="0"/>
              </a:rPr>
              <a:t> of the global pharmaceutical market in 2023.</a:t>
            </a:r>
          </a:p>
          <a:p>
            <a:r>
              <a:rPr lang="en-US" dirty="0">
                <a:latin typeface="Open Sans" panose="020B0606030504020204" pitchFamily="34" charset="0"/>
                <a:ea typeface="Open Sans" panose="020B0606030504020204" pitchFamily="34" charset="0"/>
                <a:cs typeface="Open Sans" panose="020B0606030504020204" pitchFamily="34" charset="0"/>
              </a:rPr>
              <a:t>The U.S. has only </a:t>
            </a:r>
            <a:r>
              <a:rPr lang="en-US" b="1" dirty="0">
                <a:latin typeface="Open Sans" panose="020B0606030504020204" pitchFamily="34" charset="0"/>
                <a:ea typeface="Open Sans" panose="020B0606030504020204" pitchFamily="34" charset="0"/>
                <a:cs typeface="Open Sans" panose="020B0606030504020204" pitchFamily="34" charset="0"/>
              </a:rPr>
              <a:t>4.2%</a:t>
            </a:r>
            <a:r>
              <a:rPr lang="en-US" dirty="0">
                <a:latin typeface="Open Sans" panose="020B0606030504020204" pitchFamily="34" charset="0"/>
                <a:ea typeface="Open Sans" panose="020B0606030504020204" pitchFamily="34" charset="0"/>
                <a:cs typeface="Open Sans" panose="020B0606030504020204" pitchFamily="34" charset="0"/>
              </a:rPr>
              <a:t> of the worlds’ population.</a:t>
            </a:r>
          </a:p>
        </p:txBody>
      </p:sp>
    </p:spTree>
    <p:extLst>
      <p:ext uri="{BB962C8B-B14F-4D97-AF65-F5344CB8AC3E}">
        <p14:creationId xmlns:p14="http://schemas.microsoft.com/office/powerpoint/2010/main" val="3431204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8C6C-26A7-2E26-733A-D715AF556DB6}"/>
              </a:ext>
            </a:extLst>
          </p:cNvPr>
          <p:cNvSpPr>
            <a:spLocks noGrp="1"/>
          </p:cNvSpPr>
          <p:nvPr>
            <p:ph type="title"/>
          </p:nvPr>
        </p:nvSpPr>
        <p:spPr/>
        <p:txBody>
          <a:bodyPr>
            <a:normAutofit fontScale="90000"/>
          </a:bodyPr>
          <a:lstStyle/>
          <a:p>
            <a:r>
              <a:rPr lang="en-US" sz="4700" u="none" strike="noStrike" kern="100" dirty="0">
                <a:solidFill>
                  <a:srgbClr val="0563C1"/>
                </a:solidFill>
                <a:effectLst/>
                <a:ea typeface="Calibri" panose="020F0502020204030204" pitchFamily="34" charset="0"/>
                <a:cs typeface="Times New Roman" panose="02020603050405020304" pitchFamily="18" charset="0"/>
              </a:rPr>
              <a:t>We have a vaccine culture – anything but God</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id="{70295D09-E174-471E-F61D-A19600C342FE}"/>
              </a:ext>
            </a:extLst>
          </p:cNvPr>
          <p:cNvSpPr>
            <a:spLocks noGrp="1"/>
          </p:cNvSpPr>
          <p:nvPr>
            <p:ph idx="1"/>
          </p:nvPr>
        </p:nvSpPr>
        <p:spPr/>
        <p:txBody>
          <a:bodyPr/>
          <a:lstStyle/>
          <a:p>
            <a:pPr marL="228597" marR="0" indent="0">
              <a:lnSpc>
                <a:spcPct val="107000"/>
              </a:lnSpc>
              <a:spcBef>
                <a:spcPts val="0"/>
              </a:spcBef>
              <a:spcAft>
                <a:spcPts val="0"/>
              </a:spcAft>
              <a:buNone/>
            </a:pPr>
            <a:r>
              <a:rPr lang="en-US" sz="18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Worldwide jab numbers (as of 9/26/23)</a:t>
            </a: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4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r>
              <a:rPr lang="en-US" sz="18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Another push – from 9/15/23  </a:t>
            </a:r>
            <a:r>
              <a:rPr lang="en-US" sz="14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https://www.youtube.com/watch?v=Q0oIhnuNy2c</a:t>
            </a:r>
            <a:endParaRPr lang="en-US" sz="14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4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4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7000"/>
              </a:lnSpc>
              <a:spcBef>
                <a:spcPts val="0"/>
              </a:spcBef>
              <a:spcAft>
                <a:spcPts val="0"/>
              </a:spcAft>
              <a:buNone/>
            </a:pP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11" name="Content Placeholder 10">
            <a:extLst>
              <a:ext uri="{FF2B5EF4-FFF2-40B4-BE49-F238E27FC236}">
                <a16:creationId xmlns:a16="http://schemas.microsoft.com/office/drawing/2014/main" id="{0F1FB59F-D2FE-9B81-DD6B-51A6C2374D1A}"/>
              </a:ext>
            </a:extLst>
          </p:cNvPr>
          <p:cNvPicPr>
            <a:picLocks noGrp="1" noChangeAspect="1"/>
          </p:cNvPicPr>
          <p:nvPr>
            <p:ph sz="half" idx="4294967295"/>
          </p:nvPr>
        </p:nvPicPr>
        <p:blipFill>
          <a:blip r:embed="rId3"/>
          <a:stretch>
            <a:fillRect/>
          </a:stretch>
        </p:blipFill>
        <p:spPr>
          <a:xfrm>
            <a:off x="775134" y="2771343"/>
            <a:ext cx="5561012" cy="996950"/>
          </a:xfrm>
        </p:spPr>
      </p:pic>
      <p:pic>
        <p:nvPicPr>
          <p:cNvPr id="19" name="Picture 18">
            <a:extLst>
              <a:ext uri="{FF2B5EF4-FFF2-40B4-BE49-F238E27FC236}">
                <a16:creationId xmlns:a16="http://schemas.microsoft.com/office/drawing/2014/main" id="{A515226C-370D-8870-ABCD-02F268A6A293}"/>
              </a:ext>
            </a:extLst>
          </p:cNvPr>
          <p:cNvPicPr>
            <a:picLocks noChangeAspect="1"/>
          </p:cNvPicPr>
          <p:nvPr/>
        </p:nvPicPr>
        <p:blipFill>
          <a:blip r:embed="rId4"/>
          <a:stretch>
            <a:fillRect/>
          </a:stretch>
        </p:blipFill>
        <p:spPr>
          <a:xfrm>
            <a:off x="775134" y="4703042"/>
            <a:ext cx="5819775" cy="895350"/>
          </a:xfrm>
          <a:prstGeom prst="rect">
            <a:avLst/>
          </a:prstGeom>
        </p:spPr>
      </p:pic>
    </p:spTree>
    <p:extLst>
      <p:ext uri="{BB962C8B-B14F-4D97-AF65-F5344CB8AC3E}">
        <p14:creationId xmlns:p14="http://schemas.microsoft.com/office/powerpoint/2010/main" val="377223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C340-DC8B-F3F0-F761-3FFB7C364B71}"/>
              </a:ext>
            </a:extLst>
          </p:cNvPr>
          <p:cNvSpPr>
            <a:spLocks noGrp="1"/>
          </p:cNvSpPr>
          <p:nvPr>
            <p:ph type="title"/>
          </p:nvPr>
        </p:nvSpPr>
        <p:spPr/>
        <p:txBody>
          <a:bodyPr/>
          <a:lstStyle/>
          <a:p>
            <a:r>
              <a:rPr lang="en-US" dirty="0"/>
              <a:t>The Truth – the Brook Jackson FCA Lawsuit</a:t>
            </a:r>
          </a:p>
        </p:txBody>
      </p:sp>
      <p:sp>
        <p:nvSpPr>
          <p:cNvPr id="3" name="Content Placeholder 2">
            <a:extLst>
              <a:ext uri="{FF2B5EF4-FFF2-40B4-BE49-F238E27FC236}">
                <a16:creationId xmlns:a16="http://schemas.microsoft.com/office/drawing/2014/main" id="{E1056AAC-0E7C-00C2-CAC8-C52B6714EA6C}"/>
              </a:ext>
            </a:extLst>
          </p:cNvPr>
          <p:cNvSpPr>
            <a:spLocks noGrp="1"/>
          </p:cNvSpPr>
          <p:nvPr>
            <p:ph idx="1"/>
          </p:nvPr>
        </p:nvSpPr>
        <p:spPr/>
        <p:txBody>
          <a:bodyPr>
            <a:normAutofit lnSpcReduction="10000"/>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Pfizer’s defense was that the government knew there were no clinical trials so they could not defraud the government, and the government reinforced that defense.  Pfizer produced an Other Transaction Authority (OTA) contract in its defense.  This means the Department of Defense (DOD) was paying for the manufacture of a large-scale prototype, eliminating public protections and creating no accountability by Pfizer.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Pfizer was given authority to create a prototype, not a vaccine, as a countermeasure/bioweapon under a military contract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dirty="0">
                <a:latin typeface="Calibri" panose="020F0502020204030204" pitchFamily="34" charset="0"/>
                <a:cs typeface="Calibri" panose="020F0502020204030204" pitchFamily="34" charset="0"/>
              </a:rPr>
              <a:t>Case 1:21-cv-00008-MJT Document 96 Filed 03/31/23 Page 41 of 48 </a:t>
            </a:r>
            <a:r>
              <a:rPr lang="en-US" sz="1800" dirty="0" err="1">
                <a:latin typeface="Calibri" panose="020F0502020204030204" pitchFamily="34" charset="0"/>
                <a:cs typeface="Calibri" panose="020F0502020204030204" pitchFamily="34" charset="0"/>
              </a:rPr>
              <a:t>PageID</a:t>
            </a:r>
            <a:r>
              <a:rPr lang="en-US" sz="1800" dirty="0">
                <a:latin typeface="Calibri" panose="020F0502020204030204" pitchFamily="34" charset="0"/>
                <a:cs typeface="Calibri" panose="020F0502020204030204" pitchFamily="34" charset="0"/>
              </a:rPr>
              <a:t> #: 2335: Absent from the Amended Complaint, however, are factual allegations indicating that the alleged violations at the </a:t>
            </a:r>
            <a:r>
              <a:rPr lang="en-US" sz="1800" dirty="0" err="1">
                <a:latin typeface="Calibri" panose="020F0502020204030204" pitchFamily="34" charset="0"/>
                <a:cs typeface="Calibri" panose="020F0502020204030204" pitchFamily="34" charset="0"/>
              </a:rPr>
              <a:t>Ventavia</a:t>
            </a:r>
            <a:r>
              <a:rPr lang="en-US" sz="1800" dirty="0">
                <a:latin typeface="Calibri" panose="020F0502020204030204" pitchFamily="34" charset="0"/>
                <a:cs typeface="Calibri" panose="020F0502020204030204" pitchFamily="34" charset="0"/>
              </a:rPr>
              <a:t> sites resulted in the FDA receiving fabricated, inaccurate, or misleading data about the safety or efficacy of the vaccine</a:t>
            </a:r>
          </a:p>
          <a:p>
            <a:r>
              <a:rPr lang="en-US" sz="1800" dirty="0">
                <a:latin typeface="Calibri" panose="020F0502020204030204" pitchFamily="34" charset="0"/>
                <a:cs typeface="Calibri" panose="020F0502020204030204" pitchFamily="34" charset="0"/>
              </a:rPr>
              <a:t>August 25, 2023 letter from Pfizer attorney to judge, because Brook Jackson continues to speak out (page 4):  “As the above facts show, the Government’s approval, payment, and support for the safety and efficacy of the COVID-19 vaccine has been consistent during both the Biden and Trump Administrations. Both administrations have rejected Relator’s false assertions that the vaccine is unsafe and ineffective. And most significantly for this case, both administrations have continued to contract for, approve, and pay for the vaccine with full knowledge of Relator’s allegations.”  </a:t>
            </a:r>
            <a:r>
              <a:rPr lang="en-US" sz="1800" dirty="0">
                <a:solidFill>
                  <a:srgbClr val="FF0000"/>
                </a:solidFill>
                <a:latin typeface="Calibri" panose="020F0502020204030204" pitchFamily="34" charset="0"/>
                <a:cs typeface="Calibri" panose="020F0502020204030204" pitchFamily="34" charset="0"/>
              </a:rPr>
              <a:t>Why don’t they sue her for defamation???</a:t>
            </a:r>
          </a:p>
        </p:txBody>
      </p:sp>
    </p:spTree>
    <p:extLst>
      <p:ext uri="{BB962C8B-B14F-4D97-AF65-F5344CB8AC3E}">
        <p14:creationId xmlns:p14="http://schemas.microsoft.com/office/powerpoint/2010/main" val="176655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Medicine</a:t>
            </a:r>
            <a:r>
              <a:rPr lang="en-US" sz="3600" u="none" strike="noStrike"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is an idol on the tree of knowledge Satanic dialectic.  The white coats have been programmed and we’ve been programmed to obey the white coats.  The idol which we thought was to help us, was designed to kill us.  The love of money facilitates all sorts of evil.</a:t>
            </a: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44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Colourful carved figures of humans">
            <a:extLst>
              <a:ext uri="{FF2B5EF4-FFF2-40B4-BE49-F238E27FC236}">
                <a16:creationId xmlns:a16="http://schemas.microsoft.com/office/drawing/2014/main" id="{6F4F8891-D70B-AE7A-F449-8F45C2F342A8}"/>
              </a:ext>
            </a:extLst>
          </p:cNvPr>
          <p:cNvPicPr>
            <a:picLocks noChangeAspect="1"/>
          </p:cNvPicPr>
          <p:nvPr/>
        </p:nvPicPr>
        <p:blipFill rotWithShape="1">
          <a:blip r:embed="rId3">
            <a:alphaModFix/>
          </a:blip>
          <a:srcRect t="2105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96AA55-4259-814C-095B-B848C7B99BE8}"/>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u="none" strike="noStrike" dirty="0">
                <a:solidFill>
                  <a:srgbClr val="FFFFFF"/>
                </a:solidFill>
                <a:effectLst/>
              </a:rPr>
              <a:t>How is the population blinded to what is happening?</a:t>
            </a:r>
            <a:br>
              <a:rPr lang="en-US" dirty="0">
                <a:solidFill>
                  <a:srgbClr val="FFFFFF"/>
                </a:solidFill>
                <a:effectLst/>
              </a:rPr>
            </a:br>
            <a:endParaRPr lang="en-US" dirty="0">
              <a:solidFill>
                <a:srgbClr val="FFFFFF"/>
              </a:solidFill>
            </a:endParaRPr>
          </a:p>
        </p:txBody>
      </p:sp>
    </p:spTree>
    <p:extLst>
      <p:ext uri="{BB962C8B-B14F-4D97-AF65-F5344CB8AC3E}">
        <p14:creationId xmlns:p14="http://schemas.microsoft.com/office/powerpoint/2010/main" val="395906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Hand reaching out to sun">
            <a:extLst>
              <a:ext uri="{FF2B5EF4-FFF2-40B4-BE49-F238E27FC236}">
                <a16:creationId xmlns:a16="http://schemas.microsoft.com/office/drawing/2014/main" id="{0FB94AA0-6279-D1D6-49B0-F300A0136115}"/>
              </a:ext>
            </a:extLst>
          </p:cNvPr>
          <p:cNvPicPr>
            <a:picLocks noChangeAspect="1"/>
          </p:cNvPicPr>
          <p:nvPr/>
        </p:nvPicPr>
        <p:blipFill rotWithShape="1">
          <a:blip r:embed="rId3">
            <a:alphaModFix amt="60000"/>
          </a:blip>
          <a:srcRect r="-1" b="16040"/>
          <a:stretch/>
        </p:blipFill>
        <p:spPr>
          <a:xfrm>
            <a:off x="3048" y="10"/>
            <a:ext cx="12188952" cy="6856614"/>
          </a:xfrm>
          <a:prstGeom prst="rect">
            <a:avLst/>
          </a:prstGeom>
        </p:spPr>
      </p:pic>
      <p:sp>
        <p:nvSpPr>
          <p:cNvPr id="2" name="Title 1">
            <a:extLst>
              <a:ext uri="{FF2B5EF4-FFF2-40B4-BE49-F238E27FC236}">
                <a16:creationId xmlns:a16="http://schemas.microsoft.com/office/drawing/2014/main" id="{158D23AF-1EE4-72B6-04BF-EC2EE1A051A7}"/>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defTabSz="914400"/>
            <a:r>
              <a:rPr lang="en-US" sz="5200" dirty="0">
                <a:solidFill>
                  <a:srgbClr val="FFFFFF"/>
                </a:solidFill>
              </a:rPr>
              <a:t>Our sin nature means history repeats itself, without God</a:t>
            </a:r>
            <a:br>
              <a:rPr lang="en-US" sz="5200" dirty="0">
                <a:solidFill>
                  <a:srgbClr val="FFFFFF"/>
                </a:solidFill>
              </a:rPr>
            </a:br>
            <a:r>
              <a:rPr lang="en-US" sz="1400" u="sng" dirty="0">
                <a:hlinkClick r:id="rId4"/>
              </a:rPr>
              <a:t>https://plandemicseries.com/plandemic-2-indoctornation/</a:t>
            </a:r>
            <a:endParaRPr lang="en-US" sz="5200" dirty="0">
              <a:solidFill>
                <a:srgbClr val="FFFFFF"/>
              </a:solidFill>
            </a:endParaRPr>
          </a:p>
        </p:txBody>
      </p:sp>
    </p:spTree>
    <p:extLst>
      <p:ext uri="{BB962C8B-B14F-4D97-AF65-F5344CB8AC3E}">
        <p14:creationId xmlns:p14="http://schemas.microsoft.com/office/powerpoint/2010/main" val="28905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AD32-5CAA-C17D-294A-9FE460BF359E}"/>
              </a:ext>
            </a:extLst>
          </p:cNvPr>
          <p:cNvSpPr>
            <a:spLocks noGrp="1"/>
          </p:cNvSpPr>
          <p:nvPr>
            <p:ph type="title"/>
          </p:nvPr>
        </p:nvSpPr>
        <p:spPr/>
        <p:txBody>
          <a:bodyPr/>
          <a:lstStyle/>
          <a:p>
            <a:r>
              <a:rPr lang="en-US" dirty="0"/>
              <a:t>Propaganda: Legalized in 2012</a:t>
            </a:r>
          </a:p>
        </p:txBody>
      </p:sp>
      <p:pic>
        <p:nvPicPr>
          <p:cNvPr id="4" name="Picture 3">
            <a:extLst>
              <a:ext uri="{FF2B5EF4-FFF2-40B4-BE49-F238E27FC236}">
                <a16:creationId xmlns:a16="http://schemas.microsoft.com/office/drawing/2014/main" id="{27D84102-EB77-148F-E811-AEAC69EC1F9E}"/>
              </a:ext>
            </a:extLst>
          </p:cNvPr>
          <p:cNvPicPr>
            <a:picLocks noChangeAspect="1"/>
          </p:cNvPicPr>
          <p:nvPr/>
        </p:nvPicPr>
        <p:blipFill>
          <a:blip r:embed="rId2"/>
          <a:stretch>
            <a:fillRect/>
          </a:stretch>
        </p:blipFill>
        <p:spPr>
          <a:xfrm>
            <a:off x="-3684" y="1691323"/>
            <a:ext cx="12204559" cy="3407150"/>
          </a:xfrm>
          <a:prstGeom prst="rect">
            <a:avLst/>
          </a:prstGeom>
        </p:spPr>
      </p:pic>
    </p:spTree>
    <p:extLst>
      <p:ext uri="{BB962C8B-B14F-4D97-AF65-F5344CB8AC3E}">
        <p14:creationId xmlns:p14="http://schemas.microsoft.com/office/powerpoint/2010/main" val="244999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E329C47-2D4A-F23A-99AE-67D72E859C5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07" b="21014"/>
          <a:stretch/>
        </p:blipFill>
        <p:spPr>
          <a:xfrm>
            <a:off x="-3028" y="116751"/>
            <a:ext cx="12191980" cy="6856614"/>
          </a:xfrm>
          <a:prstGeom prst="rect">
            <a:avLst/>
          </a:prstGeom>
        </p:spPr>
      </p:pic>
      <p:sp>
        <p:nvSpPr>
          <p:cNvPr id="2" name="Title 1">
            <a:extLst>
              <a:ext uri="{FF2B5EF4-FFF2-40B4-BE49-F238E27FC236}">
                <a16:creationId xmlns:a16="http://schemas.microsoft.com/office/drawing/2014/main" id="{72D9F374-1D94-5147-F378-271E3490BD36}"/>
              </a:ext>
            </a:extLst>
          </p:cNvPr>
          <p:cNvSpPr>
            <a:spLocks noGrp="1"/>
          </p:cNvSpPr>
          <p:nvPr>
            <p:ph type="title"/>
          </p:nvPr>
        </p:nvSpPr>
        <p:spPr>
          <a:xfrm>
            <a:off x="322310" y="726066"/>
            <a:ext cx="4795282" cy="5018227"/>
          </a:xfrm>
        </p:spPr>
        <p:txBody>
          <a:bodyPr anchor="ct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lies – from all sides and angles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50F81713-DD84-AB37-7483-CBC99C9177C1}"/>
              </a:ext>
            </a:extLst>
          </p:cNvPr>
          <p:cNvSpPr>
            <a:spLocks noGrp="1"/>
          </p:cNvSpPr>
          <p:nvPr>
            <p:ph idx="1"/>
          </p:nvPr>
        </p:nvSpPr>
        <p:spPr>
          <a:xfrm>
            <a:off x="4614203" y="520505"/>
            <a:ext cx="6559075" cy="6049107"/>
          </a:xfrm>
        </p:spPr>
        <p:txBody>
          <a:bodyPr anchor="ctr">
            <a:noAutofit/>
          </a:bodyPr>
          <a:lstStyle/>
          <a:p>
            <a:pPr lvl="8">
              <a:lnSpc>
                <a:spcPct val="100000"/>
              </a:lnSpc>
            </a:pPr>
            <a:endParaRPr lang="en-US" dirty="0">
              <a:solidFill>
                <a:srgbClr val="FFFFFF"/>
              </a:solidFill>
            </a:endParaRPr>
          </a:p>
        </p:txBody>
      </p:sp>
    </p:spTree>
    <p:extLst>
      <p:ext uri="{BB962C8B-B14F-4D97-AF65-F5344CB8AC3E}">
        <p14:creationId xmlns:p14="http://schemas.microsoft.com/office/powerpoint/2010/main" val="29730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FF1CB-DB5D-1D5C-71C3-9AA7EF8A38EE}"/>
              </a:ext>
            </a:extLst>
          </p:cNvPr>
          <p:cNvSpPr>
            <a:spLocks noGrp="1"/>
          </p:cNvSpPr>
          <p:nvPr>
            <p:ph type="title"/>
          </p:nvPr>
        </p:nvSpPr>
        <p:spPr/>
        <p:txBody>
          <a:bodyPr>
            <a:normAutofit/>
          </a:bodyPr>
          <a:lstStyle/>
          <a:p>
            <a:r>
              <a:rPr lang="en-US" sz="1400" kern="100" dirty="0">
                <a:effectLst/>
                <a:latin typeface="Calibri" panose="020F0502020204030204" pitchFamily="34" charset="0"/>
                <a:ea typeface="Calibri" panose="020F0502020204030204" pitchFamily="34" charset="0"/>
                <a:cs typeface="Times New Roman" panose="02020603050405020304" pitchFamily="18" charset="0"/>
              </a:rPr>
              <a:t>7/18/23 NewsMax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https://www.newsmaxtv.com/Shows/Chris-Plante-Right-Squad/vid/1_eww9zsjv</a:t>
            </a:r>
            <a:br>
              <a:rPr lang="en-US" sz="1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6" name="Text Placeholder 5">
            <a:extLst>
              <a:ext uri="{FF2B5EF4-FFF2-40B4-BE49-F238E27FC236}">
                <a16:creationId xmlns:a16="http://schemas.microsoft.com/office/drawing/2014/main" id="{BD0E2BFE-3343-699C-607B-ACC0F48AE91D}"/>
              </a:ext>
            </a:extLst>
          </p:cNvPr>
          <p:cNvSpPr>
            <a:spLocks noGrp="1"/>
          </p:cNvSpPr>
          <p:nvPr>
            <p:ph type="body" sz="half" idx="2"/>
          </p:nvPr>
        </p:nvSpPr>
        <p:spPr/>
        <p:txBody>
          <a:bodyPr>
            <a:normAutofit/>
          </a:bodyPr>
          <a:lstStyle/>
          <a:p>
            <a:r>
              <a:rPr lang="en-US" sz="3600" u="none" strike="noStrike" dirty="0">
                <a:effectLst/>
                <a:latin typeface="Calibri" panose="020F0502020204030204" pitchFamily="34" charset="0"/>
                <a:ea typeface="Calibri" panose="020F0502020204030204" pitchFamily="34" charset="0"/>
                <a:cs typeface="Times New Roman" panose="02020603050405020304" pitchFamily="18" charset="0"/>
              </a:rPr>
              <a:t>Projecting our sin on others is an attempt to keep us believing we are the ‘light on the hill’ </a:t>
            </a:r>
            <a:endParaRPr lang="en-US" sz="3200" dirty="0"/>
          </a:p>
        </p:txBody>
      </p:sp>
      <p:pic>
        <p:nvPicPr>
          <p:cNvPr id="3074" name="Picture 2" descr="Premium Photo | A church on a hill with a light shining on it">
            <a:extLst>
              <a:ext uri="{FF2B5EF4-FFF2-40B4-BE49-F238E27FC236}">
                <a16:creationId xmlns:a16="http://schemas.microsoft.com/office/drawing/2014/main" id="{DAC97452-BBE2-50B9-7FB5-6E1B629C6447}"/>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7862" r="786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41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0" name="Group 19">
            <a:extLst>
              <a:ext uri="{FF2B5EF4-FFF2-40B4-BE49-F238E27FC236}">
                <a16:creationId xmlns:a16="http://schemas.microsoft.com/office/drawing/2014/main" id="{0292BAD4-5BB2-4CD3-AB5B-C35EF9F7D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21" name="Picture 20">
              <a:extLst>
                <a:ext uri="{FF2B5EF4-FFF2-40B4-BE49-F238E27FC236}">
                  <a16:creationId xmlns:a16="http://schemas.microsoft.com/office/drawing/2014/main" id="{BA91DE0E-6861-418E-964C-304C560A35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BE848AF8-FC50-42AF-8B5B-3F6D2EC34C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4" name="Rectangle 23">
            <a:extLst>
              <a:ext uri="{FF2B5EF4-FFF2-40B4-BE49-F238E27FC236}">
                <a16:creationId xmlns:a16="http://schemas.microsoft.com/office/drawing/2014/main" id="{B629C0B3-01E5-4A82-B87C-62B1483F1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DFA784-845D-4F99-B808-5C025E39B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63214E-774C-2782-2664-3987FFC1240B}"/>
              </a:ext>
            </a:extLst>
          </p:cNvPr>
          <p:cNvSpPr>
            <a:spLocks noGrp="1"/>
          </p:cNvSpPr>
          <p:nvPr>
            <p:ph type="title"/>
          </p:nvPr>
        </p:nvSpPr>
        <p:spPr>
          <a:xfrm>
            <a:off x="5412510" y="1066799"/>
            <a:ext cx="5593818" cy="3883891"/>
          </a:xfrm>
        </p:spPr>
        <p:txBody>
          <a:bodyPr vert="horz" lIns="91440" tIns="45720" rIns="91440" bIns="45720" rtlCol="0" anchor="b">
            <a:normAutofit fontScale="90000"/>
          </a:bodyPr>
          <a:lstStyle/>
          <a:p>
            <a:pPr defTabSz="914400">
              <a:lnSpc>
                <a:spcPct val="90000"/>
              </a:lnSpc>
            </a:pPr>
            <a:r>
              <a:rPr lang="en-US" sz="3700" u="none" strike="noStrike" dirty="0">
                <a:effectLst/>
              </a:rPr>
              <a:t>The results of blindness – a barrier to the truth is thinking you already have it</a:t>
            </a:r>
            <a:br>
              <a:rPr lang="en-US" sz="3700" u="none" strike="noStrike" dirty="0">
                <a:effectLst/>
              </a:rPr>
            </a:br>
            <a:br>
              <a:rPr lang="en-US" sz="3700" u="none" strike="noStrike" dirty="0">
                <a:effectLst/>
              </a:rPr>
            </a:br>
            <a:r>
              <a:rPr lang="en-US" sz="1600" u="sng" strike="noStrike" dirty="0">
                <a:effectLst/>
              </a:rPr>
              <a:t>Meme clip</a:t>
            </a:r>
            <a:br>
              <a:rPr lang="en-US" sz="1600" u="none" strike="noStrike" dirty="0">
                <a:effectLst/>
              </a:rPr>
            </a:br>
            <a:br>
              <a:rPr lang="en-US" sz="1600" u="none" strike="noStrike" dirty="0">
                <a:effectLst/>
              </a:rPr>
            </a:br>
            <a:r>
              <a:rPr lang="en-US" sz="16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https://media.gab.com/system/media_attachments/files/116/895/465/playable/bcfe67a165e6348c.mp4?utm_source=substack&amp;utm_medium=email</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br>
              <a:rPr lang="en-US" sz="3700" dirty="0">
                <a:effectLst/>
              </a:rPr>
            </a:br>
            <a:endParaRPr lang="en-US" sz="3700" dirty="0"/>
          </a:p>
        </p:txBody>
      </p:sp>
      <p:pic>
        <p:nvPicPr>
          <p:cNvPr id="9" name="Graphic 8" descr="Blind">
            <a:extLst>
              <a:ext uri="{FF2B5EF4-FFF2-40B4-BE49-F238E27FC236}">
                <a16:creationId xmlns:a16="http://schemas.microsoft.com/office/drawing/2014/main" id="{BFAF06E6-354F-E518-EFC5-FE813AB24F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800" y="1360539"/>
            <a:ext cx="4209625" cy="4209625"/>
          </a:xfrm>
          <a:prstGeom prst="rect">
            <a:avLst/>
          </a:prstGeom>
        </p:spPr>
      </p:pic>
    </p:spTree>
    <p:extLst>
      <p:ext uri="{BB962C8B-B14F-4D97-AF65-F5344CB8AC3E}">
        <p14:creationId xmlns:p14="http://schemas.microsoft.com/office/powerpoint/2010/main" val="2572180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2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a:t>
            </a:r>
            <a: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By design, critical thinking has been trained out of the public fool system.  Propaganda fills the void and is used to influence our thinking 24/7.  Without God, we are literally blind to the Truth.</a:t>
            </a:r>
          </a:p>
        </p:txBody>
      </p:sp>
    </p:spTree>
    <p:extLst>
      <p:ext uri="{BB962C8B-B14F-4D97-AF65-F5344CB8AC3E}">
        <p14:creationId xmlns:p14="http://schemas.microsoft.com/office/powerpoint/2010/main" val="80661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A Buddha figurine with a person sitting on the background holding a beaded necklace">
            <a:extLst>
              <a:ext uri="{FF2B5EF4-FFF2-40B4-BE49-F238E27FC236}">
                <a16:creationId xmlns:a16="http://schemas.microsoft.com/office/drawing/2014/main" id="{584BB30F-3354-721A-8737-4F81650E3046}"/>
              </a:ext>
            </a:extLst>
          </p:cNvPr>
          <p:cNvPicPr>
            <a:picLocks noChangeAspect="1"/>
          </p:cNvPicPr>
          <p:nvPr/>
        </p:nvPicPr>
        <p:blipFill rotWithShape="1">
          <a:blip r:embed="rId3">
            <a:alphaModFix/>
          </a:blip>
          <a:srcRect t="11237" b="1376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27FC5-4FCB-D0AA-B658-A762AEF7F603}"/>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a:solidFill>
                  <a:srgbClr val="FFFFFF"/>
                </a:solidFill>
                <a:effectLst/>
              </a:rPr>
              <a:t>Once the idol has a foothold…</a:t>
            </a:r>
            <a:br>
              <a:rPr lang="en-US">
                <a:solidFill>
                  <a:srgbClr val="FFFFFF"/>
                </a:solidFill>
                <a:effectLst/>
              </a:rPr>
            </a:br>
            <a:endParaRPr lang="en-US">
              <a:solidFill>
                <a:srgbClr val="FFFFFF"/>
              </a:solidFill>
            </a:endParaRPr>
          </a:p>
        </p:txBody>
      </p:sp>
    </p:spTree>
    <p:extLst>
      <p:ext uri="{BB962C8B-B14F-4D97-AF65-F5344CB8AC3E}">
        <p14:creationId xmlns:p14="http://schemas.microsoft.com/office/powerpoint/2010/main" val="83577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C712B-9849-F723-E88A-EB7C8040B959}"/>
              </a:ext>
            </a:extLst>
          </p:cNvPr>
          <p:cNvSpPr>
            <a:spLocks noGrp="1"/>
          </p:cNvSpPr>
          <p:nvPr>
            <p:ph type="title"/>
          </p:nvPr>
        </p:nvSpPr>
        <p:spPr/>
        <p:txBody>
          <a:bodyPr/>
          <a:lstStyle/>
          <a:p>
            <a:r>
              <a:rPr lang="en-US" dirty="0"/>
              <a:t>In the United States of America?</a:t>
            </a:r>
          </a:p>
        </p:txBody>
      </p:sp>
      <p:pic>
        <p:nvPicPr>
          <p:cNvPr id="7" name="Content Placeholder 6">
            <a:extLst>
              <a:ext uri="{FF2B5EF4-FFF2-40B4-BE49-F238E27FC236}">
                <a16:creationId xmlns:a16="http://schemas.microsoft.com/office/drawing/2014/main" id="{8FF05C05-1E34-DF99-5545-51F896FE7A23}"/>
              </a:ext>
            </a:extLst>
          </p:cNvPr>
          <p:cNvPicPr>
            <a:picLocks noGrp="1" noChangeAspect="1"/>
          </p:cNvPicPr>
          <p:nvPr>
            <p:ph sz="half" idx="1"/>
          </p:nvPr>
        </p:nvPicPr>
        <p:blipFill>
          <a:blip r:embed="rId2"/>
          <a:stretch>
            <a:fillRect/>
          </a:stretch>
        </p:blipFill>
        <p:spPr>
          <a:xfrm>
            <a:off x="1531191" y="1825625"/>
            <a:ext cx="3416205" cy="4351338"/>
          </a:xfrm>
        </p:spPr>
      </p:pic>
      <p:pic>
        <p:nvPicPr>
          <p:cNvPr id="9" name="Content Placeholder 8">
            <a:extLst>
              <a:ext uri="{FF2B5EF4-FFF2-40B4-BE49-F238E27FC236}">
                <a16:creationId xmlns:a16="http://schemas.microsoft.com/office/drawing/2014/main" id="{BD10807C-BE34-0476-B19C-17A3196DBA3D}"/>
              </a:ext>
            </a:extLst>
          </p:cNvPr>
          <p:cNvPicPr>
            <a:picLocks noGrp="1" noChangeAspect="1"/>
          </p:cNvPicPr>
          <p:nvPr>
            <p:ph sz="half" idx="2"/>
          </p:nvPr>
        </p:nvPicPr>
        <p:blipFill>
          <a:blip r:embed="rId3"/>
          <a:stretch>
            <a:fillRect/>
          </a:stretch>
        </p:blipFill>
        <p:spPr>
          <a:xfrm>
            <a:off x="6208542" y="1825625"/>
            <a:ext cx="5488328" cy="4351338"/>
          </a:xfrm>
        </p:spPr>
      </p:pic>
    </p:spTree>
    <p:extLst>
      <p:ext uri="{BB962C8B-B14F-4D97-AF65-F5344CB8AC3E}">
        <p14:creationId xmlns:p14="http://schemas.microsoft.com/office/powerpoint/2010/main" val="322311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FFE5-AAA3-D9A0-9D3F-CFE8919A1850}"/>
              </a:ext>
            </a:extLst>
          </p:cNvPr>
          <p:cNvSpPr>
            <a:spLocks noGrp="1"/>
          </p:cNvSpPr>
          <p:nvPr>
            <p:ph type="title"/>
          </p:nvPr>
        </p:nvSpPr>
        <p:spPr/>
        <p:txBody>
          <a:bodyPr>
            <a:noAutofit/>
          </a:bodyPr>
          <a:lstStyle/>
          <a:p>
            <a:r>
              <a:rPr lang="en-US" sz="9600" dirty="0">
                <a:solidFill>
                  <a:srgbClr val="FF0000"/>
                </a:solidFill>
              </a:rPr>
              <a:t>YES!</a:t>
            </a:r>
          </a:p>
        </p:txBody>
      </p:sp>
      <p:pic>
        <p:nvPicPr>
          <p:cNvPr id="5" name="Content Placeholder 4" descr="A picture containing table&#10;&#10;Description automatically generated">
            <a:extLst>
              <a:ext uri="{FF2B5EF4-FFF2-40B4-BE49-F238E27FC236}">
                <a16:creationId xmlns:a16="http://schemas.microsoft.com/office/drawing/2014/main" id="{F43C5264-CE3A-6156-27E9-EB7F422484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05165" y="1829141"/>
            <a:ext cx="4672038" cy="4347822"/>
          </a:xfrm>
          <a:prstGeom prst="rect">
            <a:avLst/>
          </a:prstGeom>
          <a:noFill/>
          <a:ln>
            <a:noFill/>
          </a:ln>
        </p:spPr>
      </p:pic>
      <p:pic>
        <p:nvPicPr>
          <p:cNvPr id="10" name="Content Placeholder 9">
            <a:extLst>
              <a:ext uri="{FF2B5EF4-FFF2-40B4-BE49-F238E27FC236}">
                <a16:creationId xmlns:a16="http://schemas.microsoft.com/office/drawing/2014/main" id="{8BF33BFE-8D76-7622-FE15-5740FD4AFF26}"/>
              </a:ext>
            </a:extLst>
          </p:cNvPr>
          <p:cNvPicPr>
            <a:picLocks noGrp="1" noChangeAspect="1"/>
          </p:cNvPicPr>
          <p:nvPr>
            <p:ph sz="half" idx="2"/>
          </p:nvPr>
        </p:nvPicPr>
        <p:blipFill>
          <a:blip r:embed="rId3"/>
          <a:stretch>
            <a:fillRect/>
          </a:stretch>
        </p:blipFill>
        <p:spPr>
          <a:xfrm>
            <a:off x="6434295" y="1825625"/>
            <a:ext cx="5036822" cy="4351338"/>
          </a:xfrm>
        </p:spPr>
      </p:pic>
    </p:spTree>
    <p:extLst>
      <p:ext uri="{BB962C8B-B14F-4D97-AF65-F5344CB8AC3E}">
        <p14:creationId xmlns:p14="http://schemas.microsoft.com/office/powerpoint/2010/main" val="288541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80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Conclusion:  </a:t>
            </a:r>
            <a:r>
              <a:rPr lang="en-US" sz="80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The United States is in first place in the race to replace God.</a:t>
            </a:r>
            <a:endParaRPr lang="en-US" sz="8800" b="1"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636772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Up Next…</a:t>
            </a: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Why?  The Esoteric Spiritual Battle</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22BB7A67-DA0D-20D8-7C65-A63B19D2096F}"/>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395992E-F940-2DCB-5B8E-5FA88B5B3CA6}"/>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Facts:</a:t>
            </a:r>
          </a:p>
        </p:txBody>
      </p:sp>
      <p:sp>
        <p:nvSpPr>
          <p:cNvPr id="3" name="Content Placeholder 2">
            <a:extLst>
              <a:ext uri="{FF2B5EF4-FFF2-40B4-BE49-F238E27FC236}">
                <a16:creationId xmlns:a16="http://schemas.microsoft.com/office/drawing/2014/main" id="{90F03C46-4D6F-69DF-CFEA-025E98EBAF1A}"/>
              </a:ext>
            </a:extLst>
          </p:cNvPr>
          <p:cNvSpPr>
            <a:spLocks noGrp="1"/>
          </p:cNvSpPr>
          <p:nvPr>
            <p:ph idx="1"/>
          </p:nvPr>
        </p:nvSpPr>
        <p:spPr>
          <a:xfrm>
            <a:off x="2667000" y="85725"/>
            <a:ext cx="8506277" cy="6648449"/>
          </a:xfrm>
        </p:spPr>
        <p:txBody>
          <a:bodyPr anchor="ctr">
            <a:normAutofit/>
          </a:bodyPr>
          <a:lstStyle/>
          <a:p>
            <a:pPr marL="0" marR="0">
              <a:lnSpc>
                <a:spcPct val="100000"/>
              </a:lnSpc>
              <a:spcBef>
                <a:spcPts val="0"/>
              </a:spcBef>
              <a:spcAft>
                <a:spcPts val="80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Historical facts – pre-COVID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deaths:  700K heart disease; 600K cancer; 400K medical “malpractice” (3</a:t>
            </a:r>
            <a:r>
              <a:rPr lang="en-US" sz="2000" kern="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leading cause of death)</a:t>
            </a:r>
          </a:p>
          <a:p>
            <a:pPr marL="228597" marR="0" indent="0">
              <a:lnSpc>
                <a:spcPct val="100000"/>
              </a:lnSpc>
              <a:spcBef>
                <a:spcPts val="0"/>
              </a:spcBef>
              <a:spcAft>
                <a:spcPts val="80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https://www.statnews.com/2021/08/04/medical-errors-accidents-ongoing-preventable-health-threat/#:~:text=Injury%20or%20illness%20caused%20by,under%20wraps%20%E2%80%94%20and%20they%20are</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80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Current facts – COVID Era and Post 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of 24% in vaccinated</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https://www.israelnationalnews.com/news/317091</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a:t>
            </a: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cumulative</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increase since January 2020 – weekly graph</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https://ourworldindata.org/grapher/cumulative-excess-mortality-p-scores-projected-baseline?tab=chart&amp;facet=none&amp;country=~USA</a:t>
            </a:r>
          </a:p>
          <a:p>
            <a:pPr>
              <a:lnSpc>
                <a:spcPct val="100000"/>
              </a:lnSpc>
            </a:pPr>
            <a:endParaRPr lang="en-US" sz="1500" dirty="0">
              <a:solidFill>
                <a:srgbClr val="FFFFFF"/>
              </a:solidFill>
            </a:endParaRPr>
          </a:p>
        </p:txBody>
      </p:sp>
    </p:spTree>
    <p:extLst>
      <p:ext uri="{BB962C8B-B14F-4D97-AF65-F5344CB8AC3E}">
        <p14:creationId xmlns:p14="http://schemas.microsoft.com/office/powerpoint/2010/main" val="371467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grey room full of question marks with an opening going out">
            <a:extLst>
              <a:ext uri="{FF2B5EF4-FFF2-40B4-BE49-F238E27FC236}">
                <a16:creationId xmlns:a16="http://schemas.microsoft.com/office/drawing/2014/main" id="{7F337BD0-0C36-EF6D-0E17-3A7A50A3E929}"/>
              </a:ext>
            </a:extLst>
          </p:cNvPr>
          <p:cNvPicPr>
            <a:picLocks noChangeAspect="1"/>
          </p:cNvPicPr>
          <p:nvPr/>
        </p:nvPicPr>
        <p:blipFill rotWithShape="1">
          <a:blip r:embed="rId3">
            <a:alphaModFix/>
          </a:blip>
          <a:srcRect b="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D1BD52-9B32-6663-ECEE-4D08A62B73B9}"/>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a:solidFill>
                  <a:srgbClr val="FFFFFF"/>
                </a:solidFill>
                <a:effectLst/>
              </a:rPr>
              <a:t>Could the U.S. be Mystery Babylon? </a:t>
            </a:r>
            <a:br>
              <a:rPr lang="en-US">
                <a:solidFill>
                  <a:srgbClr val="FFFFFF"/>
                </a:solidFill>
                <a:effectLst/>
              </a:rPr>
            </a:br>
            <a:endParaRPr lang="en-US">
              <a:solidFill>
                <a:srgbClr val="FFFFFF"/>
              </a:solidFill>
            </a:endParaRPr>
          </a:p>
        </p:txBody>
      </p:sp>
    </p:spTree>
    <p:extLst>
      <p:ext uri="{BB962C8B-B14F-4D97-AF65-F5344CB8AC3E}">
        <p14:creationId xmlns:p14="http://schemas.microsoft.com/office/powerpoint/2010/main" val="394211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EFA0-7F4C-07A8-034C-AD147EA04CCA}"/>
              </a:ext>
            </a:extLst>
          </p:cNvPr>
          <p:cNvSpPr>
            <a:spLocks noGrp="1"/>
          </p:cNvSpPr>
          <p:nvPr>
            <p:ph type="title"/>
          </p:nvPr>
        </p:nvSpPr>
        <p:spPr/>
        <p:txBody>
          <a:bodyPr/>
          <a:lstStyle/>
          <a:p>
            <a:r>
              <a:rPr lang="en-US" dirty="0"/>
              <a:t>Revelation 17 speaks of this place…</a:t>
            </a:r>
          </a:p>
        </p:txBody>
      </p:sp>
      <p:sp>
        <p:nvSpPr>
          <p:cNvPr id="4" name="Content Placeholder 3">
            <a:extLst>
              <a:ext uri="{FF2B5EF4-FFF2-40B4-BE49-F238E27FC236}">
                <a16:creationId xmlns:a16="http://schemas.microsoft.com/office/drawing/2014/main" id="{F2EC67D3-8D43-B805-3D1D-CB4CFACCDF95}"/>
              </a:ext>
            </a:extLst>
          </p:cNvPr>
          <p:cNvSpPr>
            <a:spLocks noGrp="1"/>
          </p:cNvSpPr>
          <p:nvPr>
            <p:ph sz="half" idx="1"/>
          </p:nvPr>
        </p:nvSpPr>
        <p:spPr/>
        <p:txBody>
          <a:bodyPr>
            <a:normAutofit/>
          </a:bodyPr>
          <a:lstStyle/>
          <a:p>
            <a:pPr marL="0" indent="0">
              <a:buNone/>
            </a:pPr>
            <a:r>
              <a:rPr lang="en-US" sz="20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Revelation 17:1-2</a:t>
            </a:r>
            <a:r>
              <a:rPr lang="en-US" sz="2000" dirty="0">
                <a:solidFill>
                  <a:srgbClr val="081C2A"/>
                </a:solidFill>
                <a:effectLst/>
                <a:latin typeface="Calibri" panose="020F0502020204030204" pitchFamily="34" charset="0"/>
                <a:ea typeface="Calibri" panose="020F0502020204030204" pitchFamily="34" charset="0"/>
              </a:rPr>
              <a:t> tells us, “Then one of the seven angels who had the seven bowls came and talked with me, saying to me, ‘Come, I will show you the judgment of the great harlot who sits on many waters, </a:t>
            </a:r>
            <a:r>
              <a:rPr lang="en-US" sz="2000" dirty="0">
                <a:solidFill>
                  <a:srgbClr val="000000"/>
                </a:solidFill>
                <a:effectLst/>
                <a:latin typeface="Calibri" panose="020F0502020204030204" pitchFamily="34" charset="0"/>
                <a:ea typeface="Calibri" panose="020F0502020204030204" pitchFamily="34" charset="0"/>
              </a:rPr>
              <a:t>with whom the kings of the earth committed fornication </a:t>
            </a:r>
            <a:r>
              <a:rPr lang="en-US" sz="2000" b="1" u="sng" dirty="0">
                <a:solidFill>
                  <a:srgbClr val="000000"/>
                </a:solidFill>
                <a:effectLst/>
                <a:latin typeface="Calibri" panose="020F0502020204030204" pitchFamily="34" charset="0"/>
                <a:ea typeface="Calibri" panose="020F0502020204030204" pitchFamily="34" charset="0"/>
              </a:rPr>
              <a:t>(Bohemian Grove)</a:t>
            </a:r>
            <a:r>
              <a:rPr lang="en-US" sz="2000" dirty="0">
                <a:solidFill>
                  <a:srgbClr val="000000"/>
                </a:solidFill>
                <a:effectLst/>
                <a:latin typeface="Calibri" panose="020F0502020204030204" pitchFamily="34" charset="0"/>
                <a:ea typeface="Calibri" panose="020F0502020204030204" pitchFamily="34" charset="0"/>
              </a:rPr>
              <a:t>, </a:t>
            </a:r>
            <a:r>
              <a:rPr lang="en-US" sz="2000" dirty="0">
                <a:solidFill>
                  <a:srgbClr val="081C2A"/>
                </a:solidFill>
                <a:effectLst/>
                <a:latin typeface="Calibri" panose="020F0502020204030204" pitchFamily="34" charset="0"/>
                <a:ea typeface="Calibri" panose="020F0502020204030204" pitchFamily="34" charset="0"/>
              </a:rPr>
              <a:t>and the inhabitants of the earth were made drunk with the wine of her fornication.’”</a:t>
            </a:r>
          </a:p>
          <a:p>
            <a:pPr marL="0" indent="0">
              <a:buNone/>
            </a:pPr>
            <a:r>
              <a:rPr lang="en-US" sz="20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Revelation 17:5</a:t>
            </a:r>
            <a:r>
              <a:rPr lang="en-US" sz="2000" dirty="0">
                <a:solidFill>
                  <a:srgbClr val="081C2A"/>
                </a:solidFill>
                <a:effectLst/>
                <a:latin typeface="Calibri" panose="020F0502020204030204" pitchFamily="34" charset="0"/>
                <a:ea typeface="Calibri" panose="020F0502020204030204" pitchFamily="34" charset="0"/>
              </a:rPr>
              <a:t> goes on to say, “And on her forehead a name was written: MYSTERY, BABYLON THE GREAT, THE MOTHER OF HARLOTS AND OF THE ABOMINATIONS OF THE EARTH.” </a:t>
            </a:r>
            <a:endParaRPr lang="en-US" sz="2000" dirty="0"/>
          </a:p>
          <a:p>
            <a:pPr marL="0" indent="0">
              <a:buNone/>
            </a:pPr>
            <a:endParaRPr lang="en-US" sz="3200" dirty="0"/>
          </a:p>
        </p:txBody>
      </p:sp>
      <p:pic>
        <p:nvPicPr>
          <p:cNvPr id="1026" name="Picture 2">
            <a:extLst>
              <a:ext uri="{FF2B5EF4-FFF2-40B4-BE49-F238E27FC236}">
                <a16:creationId xmlns:a16="http://schemas.microsoft.com/office/drawing/2014/main" id="{B3E1AC56-46D3-3D3B-4A6F-727CA4F1AB1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84106" y="1969294"/>
            <a:ext cx="55372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7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2" name="Rectangle 208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084" name="Picture 208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086" name="Rectangle 208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88" name="Rectangle 2087">
            <a:extLst>
              <a:ext uri="{FF2B5EF4-FFF2-40B4-BE49-F238E27FC236}">
                <a16:creationId xmlns:a16="http://schemas.microsoft.com/office/drawing/2014/main" id="{06B1FD15-9CBB-4259-931E-1EB6A8719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0" name="Group 2089">
            <a:extLst>
              <a:ext uri="{FF2B5EF4-FFF2-40B4-BE49-F238E27FC236}">
                <a16:creationId xmlns:a16="http://schemas.microsoft.com/office/drawing/2014/main" id="{9D739765-2266-4358-BC9F-0DC2A6B7CD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2091" name="Picture 2090">
              <a:extLst>
                <a:ext uri="{FF2B5EF4-FFF2-40B4-BE49-F238E27FC236}">
                  <a16:creationId xmlns:a16="http://schemas.microsoft.com/office/drawing/2014/main" id="{27772D55-3097-46EA-A34A-E1DFCA5E47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092" name="Picture 2091">
              <a:extLst>
                <a:ext uri="{FF2B5EF4-FFF2-40B4-BE49-F238E27FC236}">
                  <a16:creationId xmlns:a16="http://schemas.microsoft.com/office/drawing/2014/main" id="{595646B7-AF33-4444-8ACE-CE832D4A2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094" name="Rectangle 2093">
            <a:extLst>
              <a:ext uri="{FF2B5EF4-FFF2-40B4-BE49-F238E27FC236}">
                <a16:creationId xmlns:a16="http://schemas.microsoft.com/office/drawing/2014/main" id="{A3EF0E40-AEB8-4DF7-A67A-7317B3BF9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07562" y="0"/>
            <a:ext cx="61844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C615D080-AADF-7479-536B-58ADE9D4DE86}"/>
              </a:ext>
            </a:extLst>
          </p:cNvPr>
          <p:cNvSpPr>
            <a:spLocks noGrp="1"/>
          </p:cNvSpPr>
          <p:nvPr>
            <p:ph type="title"/>
          </p:nvPr>
        </p:nvSpPr>
        <p:spPr>
          <a:xfrm>
            <a:off x="6477000" y="586992"/>
            <a:ext cx="4953000" cy="2308608"/>
          </a:xfrm>
        </p:spPr>
        <p:txBody>
          <a:bodyPr vert="horz" lIns="91440" tIns="45720" rIns="91440" bIns="45720" rtlCol="0" anchor="ctr">
            <a:normAutofit/>
          </a:bodyPr>
          <a:lstStyle/>
          <a:p>
            <a:pPr defTabSz="914400"/>
            <a:r>
              <a:rPr lang="en-US">
                <a:solidFill>
                  <a:srgbClr val="FFFFFF"/>
                </a:solidFill>
              </a:rPr>
              <a:t>Revelation 18:23</a:t>
            </a:r>
          </a:p>
        </p:txBody>
      </p:sp>
      <p:pic>
        <p:nvPicPr>
          <p:cNvPr id="2054" name="Picture 6" descr="Witchcraft – Knot Magick">
            <a:extLst>
              <a:ext uri="{FF2B5EF4-FFF2-40B4-BE49-F238E27FC236}">
                <a16:creationId xmlns:a16="http://schemas.microsoft.com/office/drawing/2014/main" id="{7287C76B-9995-1369-E244-4EA4D99C34A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898355" y="567942"/>
            <a:ext cx="4087556" cy="57168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FFF936-EB7A-57D7-37AE-FE421DC4F449}"/>
              </a:ext>
            </a:extLst>
          </p:cNvPr>
          <p:cNvSpPr>
            <a:spLocks noGrp="1"/>
          </p:cNvSpPr>
          <p:nvPr>
            <p:ph sz="half" idx="1"/>
          </p:nvPr>
        </p:nvSpPr>
        <p:spPr>
          <a:xfrm>
            <a:off x="6477000" y="2819400"/>
            <a:ext cx="4952681" cy="3460964"/>
          </a:xfrm>
        </p:spPr>
        <p:txBody>
          <a:bodyPr vert="horz" lIns="91440" tIns="45720" rIns="91440" bIns="45720" rtlCol="0" anchor="ctr">
            <a:normAutofit/>
          </a:bodyPr>
          <a:lstStyle/>
          <a:p>
            <a:pPr marL="0" marR="0" lvl="0" indent="0" defTabSz="914400">
              <a:lnSpc>
                <a:spcPct val="100000"/>
              </a:lnSpc>
              <a:spcBef>
                <a:spcPts val="0"/>
              </a:spcBef>
              <a:spcAft>
                <a:spcPts val="600"/>
              </a:spcAft>
              <a:buNone/>
            </a:pPr>
            <a:r>
              <a:rPr lang="en-US" sz="1700" dirty="0">
                <a:solidFill>
                  <a:srgbClr val="FFFFFF"/>
                </a:solidFill>
                <a:effectLst/>
              </a:rPr>
              <a:t>Revelation 18:23: And the light of a lamp </a:t>
            </a:r>
            <a:r>
              <a:rPr lang="en-US" sz="1700" u="sng" dirty="0">
                <a:solidFill>
                  <a:srgbClr val="FFFFFF"/>
                </a:solidFill>
                <a:effectLst/>
              </a:rPr>
              <a:t>will never shine in you again</a:t>
            </a:r>
            <a:r>
              <a:rPr lang="en-US" sz="1700" dirty="0">
                <a:solidFill>
                  <a:srgbClr val="FFFFFF"/>
                </a:solidFill>
                <a:effectLst/>
              </a:rPr>
              <a:t>! And the sound of a bridegroom and bride will never be heard in you again! For your merchants were the most important people of the earth, because with your </a:t>
            </a:r>
            <a:r>
              <a:rPr lang="en-US" sz="1700" b="1" u="sng" dirty="0">
                <a:solidFill>
                  <a:srgbClr val="FFFFFF"/>
                </a:solidFill>
                <a:effectLst/>
              </a:rPr>
              <a:t>sorcery</a:t>
            </a:r>
            <a:r>
              <a:rPr lang="en-US" sz="1700" dirty="0">
                <a:solidFill>
                  <a:srgbClr val="FFFFFF"/>
                </a:solidFill>
                <a:effectLst/>
              </a:rPr>
              <a:t> they deceived all the nations.</a:t>
            </a:r>
          </a:p>
          <a:p>
            <a:pPr marL="0" marR="0" lvl="0" indent="-228600" defTabSz="914400">
              <a:lnSpc>
                <a:spcPct val="100000"/>
              </a:lnSpc>
              <a:spcBef>
                <a:spcPts val="0"/>
              </a:spcBef>
              <a:spcAft>
                <a:spcPts val="600"/>
              </a:spcAft>
            </a:pPr>
            <a:endParaRPr lang="en-US" sz="1700" dirty="0">
              <a:solidFill>
                <a:srgbClr val="FFFFFF"/>
              </a:solidFill>
            </a:endParaRPr>
          </a:p>
          <a:p>
            <a:pPr marL="0" marR="0" lvl="0" indent="0" defTabSz="914400">
              <a:lnSpc>
                <a:spcPct val="100000"/>
              </a:lnSpc>
              <a:spcBef>
                <a:spcPts val="0"/>
              </a:spcBef>
              <a:spcAft>
                <a:spcPts val="600"/>
              </a:spcAft>
              <a:buNone/>
            </a:pPr>
            <a:r>
              <a:rPr lang="en-US" sz="1700" dirty="0">
                <a:solidFill>
                  <a:srgbClr val="FFFFFF"/>
                </a:solidFill>
                <a:effectLst/>
              </a:rPr>
              <a:t>God is judging the use of sorcery in Revelation Chapter 9 to get the church to repent:  </a:t>
            </a:r>
            <a:r>
              <a:rPr lang="en-US" sz="1700" u="sng" dirty="0">
                <a:solidFill>
                  <a:srgbClr val="FFFFFF"/>
                </a:solidFill>
                <a:effectLst/>
                <a:hlinkClick r:id="rId5"/>
              </a:rPr>
              <a:t>https://www.youtube.com/watch?v=Rk9BAQ7bDwQ</a:t>
            </a:r>
            <a:r>
              <a:rPr lang="en-US" sz="1700" dirty="0">
                <a:solidFill>
                  <a:srgbClr val="FFFFFF"/>
                </a:solidFill>
                <a:effectLst/>
              </a:rPr>
              <a:t> </a:t>
            </a:r>
          </a:p>
        </p:txBody>
      </p:sp>
    </p:spTree>
    <p:extLst>
      <p:ext uri="{BB962C8B-B14F-4D97-AF65-F5344CB8AC3E}">
        <p14:creationId xmlns:p14="http://schemas.microsoft.com/office/powerpoint/2010/main" val="392342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A1CA80-82A2-B047-8904-995AFF7245D7}"/>
              </a:ext>
            </a:extLst>
          </p:cNvPr>
          <p:cNvSpPr>
            <a:spLocks noGrp="1"/>
          </p:cNvSpPr>
          <p:nvPr>
            <p:ph type="title"/>
          </p:nvPr>
        </p:nvSpPr>
        <p:spPr/>
        <p:txBody>
          <a:bodyPr>
            <a:normAutofit fontScale="90000"/>
          </a:bodyPr>
          <a:lstStyle/>
          <a:p>
            <a:r>
              <a:rPr lang="en-US" dirty="0"/>
              <a:t>Sorcery comes from the Greek word ‘</a:t>
            </a:r>
            <a:r>
              <a:rPr lang="en-US" dirty="0" err="1"/>
              <a:t>Pharmakeia</a:t>
            </a:r>
            <a:r>
              <a:rPr lang="en-US" dirty="0"/>
              <a:t>’</a:t>
            </a:r>
          </a:p>
        </p:txBody>
      </p:sp>
      <p:pic>
        <p:nvPicPr>
          <p:cNvPr id="8" name="Content Placeholder 7">
            <a:extLst>
              <a:ext uri="{FF2B5EF4-FFF2-40B4-BE49-F238E27FC236}">
                <a16:creationId xmlns:a16="http://schemas.microsoft.com/office/drawing/2014/main" id="{32CB4155-1A7F-592E-9884-2B3F3388B026}"/>
              </a:ext>
            </a:extLst>
          </p:cNvPr>
          <p:cNvPicPr>
            <a:picLocks noGrp="1" noChangeAspect="1"/>
          </p:cNvPicPr>
          <p:nvPr>
            <p:ph idx="1"/>
          </p:nvPr>
        </p:nvPicPr>
        <p:blipFill>
          <a:blip r:embed="rId2"/>
          <a:stretch>
            <a:fillRect/>
          </a:stretch>
        </p:blipFill>
        <p:spPr>
          <a:xfrm>
            <a:off x="3096015" y="1691323"/>
            <a:ext cx="6519039" cy="5119665"/>
          </a:xfrm>
        </p:spPr>
      </p:pic>
    </p:spTree>
    <p:extLst>
      <p:ext uri="{BB962C8B-B14F-4D97-AF65-F5344CB8AC3E}">
        <p14:creationId xmlns:p14="http://schemas.microsoft.com/office/powerpoint/2010/main" val="123161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06B1FD15-9CBB-4259-931E-1EB6A8719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739765-2266-4358-BC9F-0DC2A6B7CD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7" name="Picture 16">
              <a:extLst>
                <a:ext uri="{FF2B5EF4-FFF2-40B4-BE49-F238E27FC236}">
                  <a16:creationId xmlns:a16="http://schemas.microsoft.com/office/drawing/2014/main" id="{27772D55-3097-46EA-A34A-E1DFCA5E47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8" name="Picture 17">
              <a:extLst>
                <a:ext uri="{FF2B5EF4-FFF2-40B4-BE49-F238E27FC236}">
                  <a16:creationId xmlns:a16="http://schemas.microsoft.com/office/drawing/2014/main" id="{595646B7-AF33-4444-8ACE-CE832D4A2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0" name="Rectangle 19">
            <a:extLst>
              <a:ext uri="{FF2B5EF4-FFF2-40B4-BE49-F238E27FC236}">
                <a16:creationId xmlns:a16="http://schemas.microsoft.com/office/drawing/2014/main" id="{A3EF0E40-AEB8-4DF7-A67A-7317B3BF9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07562" y="0"/>
            <a:ext cx="61844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 name="Title 3">
            <a:extLst>
              <a:ext uri="{FF2B5EF4-FFF2-40B4-BE49-F238E27FC236}">
                <a16:creationId xmlns:a16="http://schemas.microsoft.com/office/drawing/2014/main" id="{DED2A9F8-8E1F-96D4-CB0C-880DA216BD20}"/>
              </a:ext>
            </a:extLst>
          </p:cNvPr>
          <p:cNvSpPr>
            <a:spLocks noGrp="1"/>
          </p:cNvSpPr>
          <p:nvPr>
            <p:ph type="title"/>
          </p:nvPr>
        </p:nvSpPr>
        <p:spPr>
          <a:xfrm>
            <a:off x="6477000" y="586992"/>
            <a:ext cx="4953000" cy="2308608"/>
          </a:xfrm>
        </p:spPr>
        <p:txBody>
          <a:bodyPr>
            <a:normAutofit fontScale="90000"/>
          </a:bodyPr>
          <a:lstStyle/>
          <a:p>
            <a:pPr>
              <a:lnSpc>
                <a:spcPct val="90000"/>
              </a:lnSpc>
            </a:pPr>
            <a:r>
              <a:rPr lang="en-US" sz="3700" dirty="0">
                <a:solidFill>
                  <a:srgbClr val="FFFFFF"/>
                </a:solidFill>
                <a:effectLst/>
                <a:latin typeface="Calibri" panose="020F0502020204030204" pitchFamily="34" charset="0"/>
                <a:ea typeface="Calibri" panose="020F0502020204030204" pitchFamily="34" charset="0"/>
              </a:rPr>
              <a:t>Is God’s judgment of Israel happening again; is Israel a type of America?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https://www.youtube.com/watch?v=zJoK5wngEL0</a:t>
            </a:r>
            <a:r>
              <a:rPr lang="en-US" sz="1600" dirty="0">
                <a:solidFill>
                  <a:srgbClr val="081C2A"/>
                </a:solidFill>
                <a:effectLst/>
                <a:latin typeface="Calibri" panose="020F0502020204030204" pitchFamily="34" charset="0"/>
                <a:ea typeface="Calibri" panose="020F0502020204030204" pitchFamily="34" charset="0"/>
              </a:rPr>
              <a:t> </a:t>
            </a:r>
            <a:endParaRPr lang="en-US" sz="3700" dirty="0">
              <a:solidFill>
                <a:srgbClr val="FFFFFF"/>
              </a:solidFill>
            </a:endParaRPr>
          </a:p>
        </p:txBody>
      </p:sp>
      <p:pic>
        <p:nvPicPr>
          <p:cNvPr id="9" name="Graphic 8" descr="Decision">
            <a:extLst>
              <a:ext uri="{FF2B5EF4-FFF2-40B4-BE49-F238E27FC236}">
                <a16:creationId xmlns:a16="http://schemas.microsoft.com/office/drawing/2014/main" id="{E2873827-1FF2-317D-605A-427891254B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0" y="1017640"/>
            <a:ext cx="4817466" cy="4817466"/>
          </a:xfrm>
          <a:prstGeom prst="rect">
            <a:avLst/>
          </a:prstGeom>
        </p:spPr>
      </p:pic>
      <p:sp>
        <p:nvSpPr>
          <p:cNvPr id="5" name="Content Placeholder 4">
            <a:extLst>
              <a:ext uri="{FF2B5EF4-FFF2-40B4-BE49-F238E27FC236}">
                <a16:creationId xmlns:a16="http://schemas.microsoft.com/office/drawing/2014/main" id="{88E73051-4538-88A3-AE3E-A9B7A2BB17F5}"/>
              </a:ext>
            </a:extLst>
          </p:cNvPr>
          <p:cNvSpPr>
            <a:spLocks noGrp="1"/>
          </p:cNvSpPr>
          <p:nvPr>
            <p:ph idx="1"/>
          </p:nvPr>
        </p:nvSpPr>
        <p:spPr>
          <a:xfrm>
            <a:off x="6477000" y="2819400"/>
            <a:ext cx="4952681" cy="3460964"/>
          </a:xfrm>
        </p:spPr>
        <p:txBody>
          <a:bodyPr anchor="ctr">
            <a:normAutofit/>
          </a:bodyPr>
          <a:lstStyle/>
          <a:p>
            <a:r>
              <a:rPr lang="en-US" sz="3300" dirty="0">
                <a:solidFill>
                  <a:srgbClr val="FFFFFF"/>
                </a:solidFill>
                <a:latin typeface="Calibri" panose="020F0502020204030204" pitchFamily="34" charset="0"/>
                <a:ea typeface="Cambria" panose="02040503050406030204" pitchFamily="18" charset="0"/>
                <a:cs typeface="Calibri" panose="020F0502020204030204" pitchFamily="34" charset="0"/>
              </a:rPr>
              <a:t>Do we deserve His judgment?</a:t>
            </a:r>
          </a:p>
          <a:p>
            <a:r>
              <a:rPr lang="en-US" sz="1400" u="sng" dirty="0">
                <a:solidFill>
                  <a:srgbClr val="0563C1"/>
                </a:solidFill>
                <a:effectLst/>
                <a:latin typeface="Calibri" panose="020F0502020204030204" pitchFamily="34" charset="0"/>
                <a:ea typeface="Calibri" panose="020F0502020204030204" pitchFamily="34" charset="0"/>
                <a:hlinkClick r:id="rId3"/>
              </a:rPr>
              <a:t>https://www.youtube.com/watch?v=zJoK5wngEL0</a:t>
            </a:r>
            <a:endParaRPr lang="en-US" sz="1400" dirty="0">
              <a:solidFill>
                <a:srgbClr val="FFFFFF"/>
              </a:solidFill>
            </a:endParaRPr>
          </a:p>
        </p:txBody>
      </p:sp>
    </p:spTree>
    <p:extLst>
      <p:ext uri="{BB962C8B-B14F-4D97-AF65-F5344CB8AC3E}">
        <p14:creationId xmlns:p14="http://schemas.microsoft.com/office/powerpoint/2010/main" val="338203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 name="Picture 6" descr="Question mark on green pastel background">
            <a:extLst>
              <a:ext uri="{FF2B5EF4-FFF2-40B4-BE49-F238E27FC236}">
                <a16:creationId xmlns:a16="http://schemas.microsoft.com/office/drawing/2014/main" id="{E13C50E4-C479-07F3-D765-054EB7D87CEB}"/>
              </a:ext>
            </a:extLst>
          </p:cNvPr>
          <p:cNvPicPr>
            <a:picLocks noChangeAspect="1"/>
          </p:cNvPicPr>
          <p:nvPr/>
        </p:nvPicPr>
        <p:blipFill rotWithShape="1">
          <a:blip r:embed="rId3"/>
          <a:srcRect l="34536"/>
          <a:stretch/>
        </p:blipFill>
        <p:spPr>
          <a:xfrm>
            <a:off x="-1" y="10"/>
            <a:ext cx="5985983" cy="6857990"/>
          </a:xfrm>
          <a:prstGeom prst="rect">
            <a:avLst/>
          </a:prstGeom>
        </p:spPr>
      </p:pic>
      <p:grpSp>
        <p:nvGrpSpPr>
          <p:cNvPr id="21" name="Group 20">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22" name="Picture 21">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3" name="Picture 22">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5" name="TextBox 4">
            <a:extLst>
              <a:ext uri="{FF2B5EF4-FFF2-40B4-BE49-F238E27FC236}">
                <a16:creationId xmlns:a16="http://schemas.microsoft.com/office/drawing/2014/main" id="{CD38E705-9A66-FD51-35F1-364CF8800231}"/>
              </a:ext>
            </a:extLst>
          </p:cNvPr>
          <p:cNvSpPr txBox="1"/>
          <p:nvPr/>
        </p:nvSpPr>
        <p:spPr>
          <a:xfrm>
            <a:off x="6363855" y="572656"/>
            <a:ext cx="5369121" cy="5441958"/>
          </a:xfrm>
          <a:prstGeom prst="rect">
            <a:avLst/>
          </a:prstGeom>
        </p:spPr>
        <p:txBody>
          <a:bodyPr vert="horz" lIns="91440" tIns="45720" rIns="91440" bIns="45720" rtlCol="0">
            <a:normAutofit/>
          </a:bodyPr>
          <a:lstStyle/>
          <a:p>
            <a:pPr marR="0" lvl="0">
              <a:lnSpc>
                <a:spcPct val="110000"/>
              </a:lnSpc>
              <a:spcBef>
                <a:spcPts val="0"/>
              </a:spcBef>
              <a:spcAft>
                <a:spcPts val="600"/>
              </a:spcAft>
              <a:buClr>
                <a:schemeClr val="accent1"/>
              </a:buClr>
            </a:pPr>
            <a:r>
              <a:rPr lang="en-US" sz="3600" dirty="0">
                <a:solidFill>
                  <a:srgbClr val="FFFFFF"/>
                </a:solidFill>
                <a:effectLst/>
              </a:rPr>
              <a:t>Q:  Why would the leaders of the U.S. want to take it down?</a:t>
            </a:r>
          </a:p>
          <a:p>
            <a:pPr marR="0" lvl="0">
              <a:lnSpc>
                <a:spcPct val="110000"/>
              </a:lnSpc>
              <a:spcBef>
                <a:spcPts val="0"/>
              </a:spcBef>
              <a:spcAft>
                <a:spcPts val="600"/>
              </a:spcAft>
              <a:buClr>
                <a:schemeClr val="accent1"/>
              </a:buClr>
            </a:pPr>
            <a:endParaRPr lang="en-US" sz="3600" dirty="0">
              <a:solidFill>
                <a:srgbClr val="FFFFFF"/>
              </a:solidFill>
              <a:effectLst/>
            </a:endParaRPr>
          </a:p>
          <a:p>
            <a:pPr marR="0" lvl="0">
              <a:lnSpc>
                <a:spcPct val="110000"/>
              </a:lnSpc>
              <a:spcBef>
                <a:spcPts val="0"/>
              </a:spcBef>
              <a:spcAft>
                <a:spcPts val="600"/>
              </a:spcAft>
              <a:buClr>
                <a:schemeClr val="accent1"/>
              </a:buClr>
            </a:pPr>
            <a:r>
              <a:rPr lang="en-US" sz="3600" dirty="0">
                <a:solidFill>
                  <a:srgbClr val="FFFFFF"/>
                </a:solidFill>
                <a:effectLst/>
              </a:rPr>
              <a:t>A:  By design.</a:t>
            </a:r>
          </a:p>
          <a:p>
            <a:pPr marR="0" lvl="0">
              <a:lnSpc>
                <a:spcPct val="110000"/>
              </a:lnSpc>
              <a:spcBef>
                <a:spcPts val="0"/>
              </a:spcBef>
              <a:spcAft>
                <a:spcPts val="600"/>
              </a:spcAft>
              <a:buClr>
                <a:schemeClr val="accent1"/>
              </a:buClr>
            </a:pPr>
            <a:endParaRPr lang="en-US" sz="3600" dirty="0">
              <a:solidFill>
                <a:srgbClr val="FFFFFF"/>
              </a:solidFill>
            </a:endParaRPr>
          </a:p>
          <a:p>
            <a:pPr marR="0" lvl="0">
              <a:lnSpc>
                <a:spcPct val="110000"/>
              </a:lnSpc>
              <a:spcBef>
                <a:spcPts val="0"/>
              </a:spcBef>
              <a:spcAft>
                <a:spcPts val="600"/>
              </a:spcAft>
              <a:buClr>
                <a:schemeClr val="accent1"/>
              </a:buClr>
            </a:pPr>
            <a:endParaRPr lang="en-US" sz="3600" dirty="0">
              <a:solidFill>
                <a:srgbClr val="FFFFFF"/>
              </a:solidFill>
              <a:effectLst/>
            </a:endParaRPr>
          </a:p>
          <a:p>
            <a:pPr marL="457200" marR="0">
              <a:spcBef>
                <a:spcPts val="0"/>
              </a:spcBef>
              <a:spcAft>
                <a:spcPts val="0"/>
              </a:spcAft>
            </a:pPr>
            <a:r>
              <a:rPr lang="en-US" sz="1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https://www.youtube.com/watch?v=wLFGRTg4vVg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https://www.youtube.com/watch?v=GuPZ5nAFjVc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0000"/>
              </a:lnSpc>
              <a:spcBef>
                <a:spcPts val="0"/>
              </a:spcBef>
              <a:spcAft>
                <a:spcPts val="600"/>
              </a:spcAft>
              <a:buClr>
                <a:schemeClr val="accent1"/>
              </a:buClr>
            </a:pPr>
            <a:endParaRPr lang="en-US" dirty="0">
              <a:solidFill>
                <a:srgbClr val="FFFFFF"/>
              </a:solidFill>
              <a:effectLst/>
            </a:endParaRPr>
          </a:p>
        </p:txBody>
      </p:sp>
    </p:spTree>
    <p:extLst>
      <p:ext uri="{BB962C8B-B14F-4D97-AF65-F5344CB8AC3E}">
        <p14:creationId xmlns:p14="http://schemas.microsoft.com/office/powerpoint/2010/main" val="164752865"/>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10426</TotalTime>
  <Words>1218</Words>
  <Application>Microsoft Office PowerPoint</Application>
  <PresentationFormat>Widescreen</PresentationFormat>
  <Paragraphs>72</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Next LT Pro</vt:lpstr>
      <vt:lpstr>AvenirNext LT Pro Medium</vt:lpstr>
      <vt:lpstr>Berlin Sans FB Demi</vt:lpstr>
      <vt:lpstr>Calibri</vt:lpstr>
      <vt:lpstr>Open Sans</vt:lpstr>
      <vt:lpstr>Sabon Next LT</vt:lpstr>
      <vt:lpstr>DappledVTI</vt:lpstr>
      <vt:lpstr>Medical Murder is the #1 Cause of Death in the U.S. – By Design (People Are Too Expensive – Satan’s Big Lie) </vt:lpstr>
      <vt:lpstr>We’ve been programmed to believe lies – from all sides and angles    </vt:lpstr>
      <vt:lpstr>Facts:</vt:lpstr>
      <vt:lpstr>Could the U.S. be Mystery Babylon?  </vt:lpstr>
      <vt:lpstr>Revelation 17 speaks of this place…</vt:lpstr>
      <vt:lpstr>Revelation 18:23</vt:lpstr>
      <vt:lpstr>Sorcery comes from the Greek word ‘Pharmakeia’</vt:lpstr>
      <vt:lpstr>Is God’s judgment of Israel happening again; is Israel a type of America? https://www.youtube.com/watch?v=zJoK5wngEL0 </vt:lpstr>
      <vt:lpstr>PowerPoint Presentation</vt:lpstr>
      <vt:lpstr>   Conclusion:  America is the center of evil,  by design. </vt:lpstr>
      <vt:lpstr>Has medicine become an idol in the U.S.? </vt:lpstr>
      <vt:lpstr>How did it start?  </vt:lpstr>
      <vt:lpstr>Where has it gone? https://plandemicseries.com/plandemic-2-indoctornation/  </vt:lpstr>
      <vt:lpstr>We have a vaccine culture – anything but God </vt:lpstr>
      <vt:lpstr>The Truth – the Brook Jackson FCA Lawsuit</vt:lpstr>
      <vt:lpstr>PowerPoint Presentation</vt:lpstr>
      <vt:lpstr>How is the population blinded to what is happening? </vt:lpstr>
      <vt:lpstr>Our sin nature means history repeats itself, without God https://plandemicseries.com/plandemic-2-indoctornation/</vt:lpstr>
      <vt:lpstr>Propaganda: Legalized in 2012</vt:lpstr>
      <vt:lpstr>7/18/23 NewsMax https://www.newsmaxtv.com/Shows/Chris-Plante-Right-Squad/vid/1_eww9zsjv </vt:lpstr>
      <vt:lpstr>The results of blindness – a barrier to the truth is thinking you already have it  Meme clip  https://media.gab.com/system/media_attachments/files/116/895/465/playable/bcfe67a165e6348c.mp4?utm_source=substack&amp;utm_medium=email  </vt:lpstr>
      <vt:lpstr>PowerPoint Presentation</vt:lpstr>
      <vt:lpstr>Once the idol has a foothold… </vt:lpstr>
      <vt:lpstr>In the United States of America?</vt:lpstr>
      <vt:lpstr>YES!</vt:lpstr>
      <vt:lpstr>PowerPoint Presentation</vt:lpstr>
      <vt:lpstr>           Medical Murder is the #1 Cause of Death in the U.S. – By Design (People Are Too Expensive – Satan’s Big Lie)  Up Next…</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84</cp:revision>
  <dcterms:created xsi:type="dcterms:W3CDTF">2022-07-26T14:20:47Z</dcterms:created>
  <dcterms:modified xsi:type="dcterms:W3CDTF">2023-09-27T01:16:40Z</dcterms:modified>
</cp:coreProperties>
</file>